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9DC6A4-4E79-46A7-B92B-2913F06BD869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6AB59C-042D-433E-BC13-809E4FCD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Skeletal System – Joints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Mrs. Malinowski</a:t>
            </a:r>
          </a:p>
          <a:p>
            <a:r>
              <a:rPr lang="en-US" dirty="0" smtClean="0"/>
              <a:t>Grade 6</a:t>
            </a:r>
          </a:p>
          <a:p>
            <a:r>
              <a:rPr lang="en-US" dirty="0" smtClean="0"/>
              <a:t>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Joints: Hinge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move in the axis at a right angle to the joints involved</a:t>
            </a:r>
          </a:p>
          <a:p>
            <a:r>
              <a:rPr lang="en-US" dirty="0" smtClean="0"/>
              <a:t>Can “open and close like a door”</a:t>
            </a:r>
          </a:p>
          <a:p>
            <a:r>
              <a:rPr lang="en-US" dirty="0" smtClean="0"/>
              <a:t>Movements include bending and straightening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Elbow joint where </a:t>
            </a:r>
            <a:r>
              <a:rPr lang="en-US" dirty="0" err="1" smtClean="0"/>
              <a:t>humerus</a:t>
            </a:r>
            <a:r>
              <a:rPr lang="en-US" dirty="0" smtClean="0"/>
              <a:t> and ulna meet</a:t>
            </a:r>
          </a:p>
          <a:p>
            <a:pPr lvl="1"/>
            <a:r>
              <a:rPr lang="en-US" dirty="0" smtClean="0"/>
              <a:t>Fingers</a:t>
            </a:r>
          </a:p>
          <a:p>
            <a:pPr lvl="1"/>
            <a:r>
              <a:rPr lang="en-US" dirty="0" smtClean="0"/>
              <a:t>Knees</a:t>
            </a:r>
            <a:endParaRPr lang="en-US" dirty="0"/>
          </a:p>
        </p:txBody>
      </p:sp>
      <p:pic>
        <p:nvPicPr>
          <p:cNvPr id="5" name="Content Placeholder 4" descr="hinge-joi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799" y="838200"/>
            <a:ext cx="4112651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Synovial Joints: </a:t>
            </a:r>
            <a:r>
              <a:rPr lang="en-US" dirty="0" err="1" smtClean="0"/>
              <a:t>Condyloid</a:t>
            </a:r>
            <a:r>
              <a:rPr lang="en-US" dirty="0" smtClean="0"/>
              <a:t>/Ellipsoid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movement in two axes</a:t>
            </a:r>
          </a:p>
          <a:p>
            <a:r>
              <a:rPr lang="en-US" dirty="0" smtClean="0"/>
              <a:t>Can bend it, straighten it, move it from side to side and rotate it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Wrist </a:t>
            </a:r>
            <a:endParaRPr lang="en-US" dirty="0"/>
          </a:p>
        </p:txBody>
      </p:sp>
      <p:pic>
        <p:nvPicPr>
          <p:cNvPr id="5" name="Content Placeholder 4" descr="condyloid_joi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199" y="1447800"/>
            <a:ext cx="4351421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Joints: Saddle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Opposing surfaces of involved bones look like a saddle</a:t>
            </a:r>
          </a:p>
          <a:p>
            <a:r>
              <a:rPr lang="en-US" dirty="0" smtClean="0"/>
              <a:t>Allows for 2 different types of movements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Thumb </a:t>
            </a:r>
            <a:endParaRPr lang="en-US" dirty="0"/>
          </a:p>
        </p:txBody>
      </p:sp>
      <p:pic>
        <p:nvPicPr>
          <p:cNvPr id="5" name="Content Placeholder 4" descr="saddle_joi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438400"/>
            <a:ext cx="4434006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Synovial Joints: Ball and Socket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versatile synovial joints</a:t>
            </a:r>
          </a:p>
          <a:p>
            <a:r>
              <a:rPr lang="en-US" dirty="0" smtClean="0"/>
              <a:t>Can move on many axes</a:t>
            </a:r>
          </a:p>
          <a:p>
            <a:r>
              <a:rPr lang="en-US" dirty="0" smtClean="0"/>
              <a:t>One joint has a ball, and the other a socket</a:t>
            </a:r>
          </a:p>
          <a:p>
            <a:r>
              <a:rPr lang="en-US" dirty="0" smtClean="0"/>
              <a:t>Can bend, flex, open, close, rotate and circularly move at this joint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Shoulder joint</a:t>
            </a:r>
          </a:p>
          <a:p>
            <a:pPr lvl="1"/>
            <a:r>
              <a:rPr lang="en-US" dirty="0" smtClean="0"/>
              <a:t>Hip joint</a:t>
            </a:r>
            <a:endParaRPr lang="en-US" dirty="0"/>
          </a:p>
        </p:txBody>
      </p:sp>
      <p:pic>
        <p:nvPicPr>
          <p:cNvPr id="5" name="Content Placeholder 4" descr="ball_and_socket_joint130928717358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143000"/>
            <a:ext cx="4249926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Joints: Pivot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Also known as rotary joints</a:t>
            </a:r>
          </a:p>
          <a:p>
            <a:r>
              <a:rPr lang="en-US" dirty="0" smtClean="0"/>
              <a:t>Only allow rotation</a:t>
            </a:r>
          </a:p>
          <a:p>
            <a:r>
              <a:rPr lang="en-US" dirty="0" smtClean="0"/>
              <a:t>One bones serves like a ring, while the other bone has a rounded process rotating with the ring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neck</a:t>
            </a:r>
            <a:endParaRPr lang="en-US" dirty="0"/>
          </a:p>
        </p:txBody>
      </p:sp>
      <p:pic>
        <p:nvPicPr>
          <p:cNvPr id="5" name="Content Placeholder 4" descr="pivot-jo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524000"/>
            <a:ext cx="4191000" cy="251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Lab</a:t>
            </a:r>
            <a:endParaRPr lang="en-US" dirty="0"/>
          </a:p>
        </p:txBody>
      </p:sp>
      <p:pic>
        <p:nvPicPr>
          <p:cNvPr id="4" name="Content Placeholder 3" descr="Human-bones-jo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533400"/>
            <a:ext cx="4267200" cy="52472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joints?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Joints are places where bones meet</a:t>
            </a:r>
          </a:p>
          <a:p>
            <a:r>
              <a:rPr lang="en-US" smtClean="0"/>
              <a:t>The </a:t>
            </a:r>
            <a:r>
              <a:rPr lang="en-US" dirty="0" smtClean="0"/>
              <a:t>study of joints is called “</a:t>
            </a:r>
            <a:r>
              <a:rPr lang="en-US" dirty="0" err="1" smtClean="0"/>
              <a:t>arthrology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One bone can have 2 or more joints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smooth movements</a:t>
            </a:r>
          </a:p>
          <a:p>
            <a:r>
              <a:rPr lang="en-US" dirty="0" smtClean="0"/>
              <a:t>Allows you to grow</a:t>
            </a:r>
          </a:p>
          <a:p>
            <a:r>
              <a:rPr lang="en-US" dirty="0" smtClean="0"/>
              <a:t>Minimize friction and cushion bones against impact</a:t>
            </a:r>
          </a:p>
          <a:p>
            <a:r>
              <a:rPr lang="en-US" dirty="0" smtClean="0"/>
              <a:t>Support your body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find movable joints?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table, make a list of all the places you think we have joints!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Joints are classified according to what material unites the bones</a:t>
            </a:r>
          </a:p>
          <a:p>
            <a:r>
              <a:rPr lang="en-US" dirty="0" smtClean="0"/>
              <a:t>3 main types:</a:t>
            </a:r>
          </a:p>
          <a:p>
            <a:pPr lvl="1"/>
            <a:r>
              <a:rPr lang="en-US" dirty="0" smtClean="0"/>
              <a:t>Fibrous joints: joined by fibrous tissue</a:t>
            </a:r>
          </a:p>
          <a:p>
            <a:pPr lvl="1"/>
            <a:r>
              <a:rPr lang="en-US" dirty="0" smtClean="0"/>
              <a:t>Cartilaginous joints: united by cartilage</a:t>
            </a:r>
          </a:p>
          <a:p>
            <a:pPr lvl="1"/>
            <a:r>
              <a:rPr lang="en-US" dirty="0" smtClean="0"/>
              <a:t>Synovial joints: connected by synovial membrane which surrounds the joint cavity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Immovable</a:t>
            </a:r>
          </a:p>
          <a:p>
            <a:r>
              <a:rPr lang="en-US" dirty="0" smtClean="0"/>
              <a:t>Held together by only a ligament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Teeth attached to sockets in jaw</a:t>
            </a:r>
          </a:p>
          <a:p>
            <a:pPr lvl="1"/>
            <a:r>
              <a:rPr lang="en-US" dirty="0" smtClean="0"/>
              <a:t>Bones in the skull joined together</a:t>
            </a:r>
            <a:endParaRPr lang="en-US" dirty="0"/>
          </a:p>
        </p:txBody>
      </p:sp>
      <p:pic>
        <p:nvPicPr>
          <p:cNvPr id="5" name="Content Placeholder 4" descr="fibrous jo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828800"/>
            <a:ext cx="4800600" cy="3114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Cartilaginous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Occur where cartilage connects bones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Between vertebrae in spine</a:t>
            </a:r>
          </a:p>
        </p:txBody>
      </p:sp>
      <p:pic>
        <p:nvPicPr>
          <p:cNvPr id="5" name="Content Placeholder 4" descr="cartilaginous-joi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371600"/>
            <a:ext cx="4282889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types of Synovial Joints</a:t>
            </a:r>
          </a:p>
          <a:p>
            <a:pPr lvl="1"/>
            <a:r>
              <a:rPr lang="en-US" dirty="0" smtClean="0"/>
              <a:t>Plane/Gliding joint</a:t>
            </a:r>
          </a:p>
          <a:p>
            <a:pPr lvl="1"/>
            <a:r>
              <a:rPr lang="en-US" dirty="0" smtClean="0"/>
              <a:t>Hinge joint</a:t>
            </a:r>
          </a:p>
          <a:p>
            <a:pPr lvl="1"/>
            <a:r>
              <a:rPr lang="en-US" dirty="0" err="1" smtClean="0"/>
              <a:t>Condyloid</a:t>
            </a:r>
            <a:r>
              <a:rPr lang="en-US" dirty="0" smtClean="0"/>
              <a:t>/Ellipsoid joint</a:t>
            </a:r>
          </a:p>
          <a:p>
            <a:pPr lvl="1"/>
            <a:r>
              <a:rPr lang="en-US" dirty="0" smtClean="0"/>
              <a:t>Saddle joint</a:t>
            </a:r>
          </a:p>
          <a:p>
            <a:pPr lvl="1"/>
            <a:r>
              <a:rPr lang="en-US" dirty="0" smtClean="0"/>
              <a:t>Ball and socket joint</a:t>
            </a:r>
          </a:p>
          <a:p>
            <a:pPr lvl="1"/>
            <a:r>
              <a:rPr lang="en-US" dirty="0" smtClean="0"/>
              <a:t>Pivot joint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Synovial Joints: Plane/Gliding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gliding or sliding movement</a:t>
            </a:r>
          </a:p>
          <a:p>
            <a:r>
              <a:rPr lang="en-US" dirty="0" smtClean="0"/>
              <a:t>Bones involved usually have flat surfaces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Shoulder (between scapula and clavicle)</a:t>
            </a:r>
          </a:p>
          <a:p>
            <a:pPr lvl="1"/>
            <a:r>
              <a:rPr lang="en-US" dirty="0" smtClean="0"/>
              <a:t>Joints between vertebrae</a:t>
            </a:r>
          </a:p>
          <a:p>
            <a:pPr lvl="1"/>
            <a:r>
              <a:rPr lang="en-US" dirty="0" smtClean="0"/>
              <a:t>Between bones in your hand</a:t>
            </a:r>
          </a:p>
        </p:txBody>
      </p:sp>
      <p:pic>
        <p:nvPicPr>
          <p:cNvPr id="5" name="Content Placeholder 4" descr="plane-joint-(gliding-joint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914400"/>
            <a:ext cx="3930650" cy="34608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396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Skeletal System – Joints</vt:lpstr>
      <vt:lpstr>What are joints?</vt:lpstr>
      <vt:lpstr>Functions of Joints</vt:lpstr>
      <vt:lpstr>Where do we find movable joints?</vt:lpstr>
      <vt:lpstr>Classifications of Joints</vt:lpstr>
      <vt:lpstr>Fibrous Joints</vt:lpstr>
      <vt:lpstr>Cartilaginous Joints</vt:lpstr>
      <vt:lpstr>Synovial Joints</vt:lpstr>
      <vt:lpstr>Synovial Joints: Plane/Gliding Joint</vt:lpstr>
      <vt:lpstr>Synovial Joints: Hinge Joint</vt:lpstr>
      <vt:lpstr>Synovial Joints: Condyloid/Ellipsoid Joint</vt:lpstr>
      <vt:lpstr>Synovial Joints: Saddle Joint</vt:lpstr>
      <vt:lpstr>Synovial Joints: Ball and Socket Joint</vt:lpstr>
      <vt:lpstr>Synovial Joints: Pivot Joint</vt:lpstr>
      <vt:lpstr>Joint Lab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– Joints</dc:title>
  <dc:creator>Stevens</dc:creator>
  <cp:lastModifiedBy>k emigh</cp:lastModifiedBy>
  <cp:revision>19</cp:revision>
  <dcterms:created xsi:type="dcterms:W3CDTF">2015-02-02T22:19:27Z</dcterms:created>
  <dcterms:modified xsi:type="dcterms:W3CDTF">2015-02-03T18:31:16Z</dcterms:modified>
</cp:coreProperties>
</file>